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1" r:id="rId5"/>
    <p:sldId id="259" r:id="rId6"/>
    <p:sldId id="261" r:id="rId7"/>
    <p:sldId id="260" r:id="rId8"/>
    <p:sldId id="282" r:id="rId9"/>
    <p:sldId id="286" r:id="rId10"/>
    <p:sldId id="272" r:id="rId11"/>
    <p:sldId id="268" r:id="rId12"/>
    <p:sldId id="275" r:id="rId13"/>
    <p:sldId id="276" r:id="rId14"/>
    <p:sldId id="274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8F9"/>
    <a:srgbClr val="E4F0F2"/>
    <a:srgbClr val="006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3B2B8-6B2C-14EB-494F-4D90E646A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13B5FC-6B23-2D81-6929-4AD70AE5F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8CE73-CF88-CBC6-FFF2-14E4F818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102E48-AA12-CEF4-5776-175C1652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0DDFF5-B7FB-DE43-E283-338337D4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19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795022-4F6B-3035-F753-403AC6905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3CF31F-2065-F2C2-2AD0-BF86249C7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253C64-A794-9090-7DDF-96F5213CB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905121-981F-9DF1-13D2-5587B39C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D70A75-C5EC-17A1-E7A0-97B966D0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92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3F0B79A-6B14-D340-F21A-D38CEB560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20B657-3DA7-39B1-6586-3D480D185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7964B9-CBDC-84A3-8F66-8AF2E6AC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51D78C-F0E0-4B3B-9D1D-C69E6484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771482-3514-6307-8162-B175FCEA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2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B5D029-90FC-6178-6AD0-646E9818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64562C-A9F7-2162-9DB1-5541A30DB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D5BB31-AA0A-3387-0A89-39E924F8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131601-1AFF-C0AD-0D20-28EA65924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D75F7E-A179-B55C-085F-4A53660A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26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945AE-7BB5-5A48-5D99-EC5313F8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EFE355-3A4D-8CAB-C70F-D86B47473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CCBCB1-D70F-8E84-FE83-51D08F2B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E6F9B-6BD4-2E68-A7EE-ED089B0F8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DA7F3A-0195-7350-CD29-23A68E2A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18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1C2C9C-AF22-9D35-14B0-D7F9D89D7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A59549-B073-3FD9-DEC8-B12C6A9AE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71CB8D-6798-A84E-9760-5F80378A4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4DFD23-C13A-096A-50AC-5987FD981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950895-0808-EB2D-3FA7-1E6E8FD36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8FE5D7-8A86-A3CE-FAB2-981898A66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8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EA9033-6301-EFBE-2078-486554268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D3F337-2518-BB32-B2C5-66A4B351C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5AD623-D66C-4EA3-C803-A52C9AF98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B50B71-3530-7C0C-01EB-468B2C67D6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3DD5E0-160F-7E69-97D5-42157D2EEB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6B84B70-C5B0-5D0C-CF7F-96930C10C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D7CAF3A-99EF-B320-5A79-B894A4F5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14411C8-AFC6-5BAA-BAE3-422046FF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BF89C-50DF-FD41-07DC-B29084B1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AB77C7-57F5-26AF-9F80-22942A512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BFA9FB-A9DE-00B5-CBBF-C3BB78F3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C394D5-F318-AA79-B7D9-E272C469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40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6440A88-8D59-B7BC-DCC5-293A2560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61C697-3E53-3847-665A-D9FD603F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BBF4FF-213D-4FB8-BD99-5EA47B62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9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F2F72-C2DC-1CA7-B2D6-CD5FD01C1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0F33EE-172F-21C8-0786-990AF34C6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30267A-4581-DD0E-D624-7B82C05B3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BCDFBB-1522-08D0-AB7A-9E688DA0D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39E4E0-CF77-94B4-05C2-A03CBB36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33DE24-D148-3899-5FA6-A38F9C05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16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53CE0-C8A2-4142-5C89-2EC87523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1DC89B-02DB-22FE-72FE-19E0E0413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A17B6E-6D9F-1EDD-2889-E301F9BFC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E13B66-0221-69F8-94A6-E83EB63B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B37EBB-7F1F-8BF8-9C7D-E76A015E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3CF87-C898-5779-0627-F347984D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04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A577705-984B-86FE-BDDE-DFC0FFFE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F28C0B-7670-0372-4354-1F7086848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C4498E-5F4C-091D-3F15-911CF3505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89CB-5A0F-41BE-9331-1EEDC4C0A6B7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5F035B-9D84-014A-9085-D4BFB298E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008B8C-A527-3FEC-7619-36FB118C2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C56F4-4BFB-43E8-A2A3-72449EF77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1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svg"/><Relationship Id="rId3" Type="http://schemas.openxmlformats.org/officeDocument/2006/relationships/image" Target="../media/image43.sv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svg"/><Relationship Id="rId4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sv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svg"/><Relationship Id="rId3" Type="http://schemas.openxmlformats.org/officeDocument/2006/relationships/image" Target="../media/image2.png"/><Relationship Id="rId7" Type="http://schemas.openxmlformats.org/officeDocument/2006/relationships/image" Target="../media/image5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10" Type="http://schemas.openxmlformats.org/officeDocument/2006/relationships/image" Target="../media/image33.sv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Graphique, graphisme, logo, Police&#10;&#10;Description générée automatiquement">
            <a:extLst>
              <a:ext uri="{FF2B5EF4-FFF2-40B4-BE49-F238E27FC236}">
                <a16:creationId xmlns:a16="http://schemas.microsoft.com/office/drawing/2014/main" id="{94B59C0D-CA13-EF3D-700C-DC532DBACC8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386" y="1329392"/>
            <a:ext cx="9245227" cy="2991186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B2B77B99-23A6-1ECE-CD95-1B0AB78D18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2537" y="2598267"/>
            <a:ext cx="8519463" cy="4259733"/>
          </a:xfrm>
          <a:prstGeom prst="rect">
            <a:avLst/>
          </a:prstGeom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717E0C5-10B8-8331-3FD3-07518B81321C}"/>
              </a:ext>
            </a:extLst>
          </p:cNvPr>
          <p:cNvSpPr/>
          <p:nvPr/>
        </p:nvSpPr>
        <p:spPr>
          <a:xfrm>
            <a:off x="2066925" y="4358678"/>
            <a:ext cx="8801100" cy="533481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F77203A-68FD-3831-B085-12DED66356C5}"/>
              </a:ext>
            </a:extLst>
          </p:cNvPr>
          <p:cNvSpPr txBox="1"/>
          <p:nvPr/>
        </p:nvSpPr>
        <p:spPr>
          <a:xfrm>
            <a:off x="2066925" y="4358678"/>
            <a:ext cx="880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Characterizing cancer for better understanding</a:t>
            </a:r>
          </a:p>
        </p:txBody>
      </p:sp>
      <p:pic>
        <p:nvPicPr>
          <p:cNvPr id="12" name="Graphique 11">
            <a:extLst>
              <a:ext uri="{FF2B5EF4-FFF2-40B4-BE49-F238E27FC236}">
                <a16:creationId xmlns:a16="http://schemas.microsoft.com/office/drawing/2014/main" id="{EFAF1008-FA79-EE91-7367-DB2D6C46930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0760" y="-2553"/>
            <a:ext cx="6400801" cy="231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2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CBA32D2-A9D6-72D8-4956-3588E01C0BFE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231112" y="1191597"/>
            <a:ext cx="9327373" cy="0"/>
          </a:xfrm>
          <a:prstGeom prst="line">
            <a:avLst/>
          </a:prstGeom>
          <a:ln w="38100">
            <a:solidFill>
              <a:srgbClr val="E6BCA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Ellipse 4">
            <a:extLst>
              <a:ext uri="{FF2B5EF4-FFF2-40B4-BE49-F238E27FC236}">
                <a16:creationId xmlns:a16="http://schemas.microsoft.com/office/drawing/2014/main" id="{8A4C3E76-AD2A-8735-562C-056ACD9A3F3C}"/>
              </a:ext>
            </a:extLst>
          </p:cNvPr>
          <p:cNvSpPr>
            <a:spLocks/>
          </p:cNvSpPr>
          <p:nvPr/>
        </p:nvSpPr>
        <p:spPr>
          <a:xfrm>
            <a:off x="9329645" y="1077177"/>
            <a:ext cx="228840" cy="228840"/>
          </a:xfrm>
          <a:prstGeom prst="ellipse">
            <a:avLst/>
          </a:prstGeom>
          <a:solidFill>
            <a:srgbClr val="E6BCA4"/>
          </a:solidFill>
          <a:ln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102622E-C298-3C6F-B61A-570728B5C964}"/>
              </a:ext>
            </a:extLst>
          </p:cNvPr>
          <p:cNvSpPr txBox="1">
            <a:spLocks/>
          </p:cNvSpPr>
          <p:nvPr/>
        </p:nvSpPr>
        <p:spPr>
          <a:xfrm>
            <a:off x="1180262" y="637599"/>
            <a:ext cx="85681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Proof of concept: Drieux and al. Mol Diagn (2021)</a:t>
            </a:r>
            <a:endParaRPr lang="fr-FR" sz="2400" b="1" dirty="0">
              <a:latin typeface="Century Gothic" panose="020B0502020202020204" pitchFamily="34" charset="0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02845A1-8703-7A2D-EC10-DC2716E78153}"/>
              </a:ext>
            </a:extLst>
          </p:cNvPr>
          <p:cNvSpPr/>
          <p:nvPr/>
        </p:nvSpPr>
        <p:spPr>
          <a:xfrm>
            <a:off x="216319" y="1829196"/>
            <a:ext cx="6541146" cy="4220620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872A47AB-C7C1-7D83-375A-E3F6AF111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1887" y="0"/>
            <a:ext cx="4417898" cy="167315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6ABA98D-47D3-6D59-B941-551457E1CF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616" y="2383195"/>
            <a:ext cx="6297765" cy="3084946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7C33E58-1639-B898-8490-55592FC1E6C5}"/>
              </a:ext>
            </a:extLst>
          </p:cNvPr>
          <p:cNvSpPr/>
          <p:nvPr/>
        </p:nvSpPr>
        <p:spPr>
          <a:xfrm>
            <a:off x="6936510" y="1829196"/>
            <a:ext cx="5039172" cy="4220622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F7FC866-9FE6-6064-37D3-49F1A75D2339}"/>
              </a:ext>
            </a:extLst>
          </p:cNvPr>
          <p:cNvSpPr txBox="1">
            <a:spLocks/>
          </p:cNvSpPr>
          <p:nvPr/>
        </p:nvSpPr>
        <p:spPr>
          <a:xfrm>
            <a:off x="9558485" y="5722365"/>
            <a:ext cx="2238152" cy="339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200" b="0" i="1" dirty="0">
                <a:solidFill>
                  <a:srgbClr val="000000"/>
                </a:solidFill>
                <a:effectLst/>
              </a:rPr>
              <a:t>Drieux </a:t>
            </a:r>
            <a:r>
              <a:rPr lang="fr-FR" sz="1200" i="1" dirty="0">
                <a:solidFill>
                  <a:srgbClr val="000000"/>
                </a:solidFill>
              </a:rPr>
              <a:t>and</a:t>
            </a:r>
            <a:r>
              <a:rPr lang="fr-FR" sz="1200" b="0" i="1" dirty="0">
                <a:solidFill>
                  <a:srgbClr val="000000"/>
                </a:solidFill>
                <a:effectLst/>
              </a:rPr>
              <a:t> al. J Mol Diagn (2021)</a:t>
            </a:r>
            <a:endParaRPr lang="fr-FR" sz="12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8DCA8EF-5523-1192-CD33-CC1317E45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7117" y="1918136"/>
            <a:ext cx="4703267" cy="386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70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C13E574-76B5-E719-F26C-5ABFC3C08A43}"/>
              </a:ext>
            </a:extLst>
          </p:cNvPr>
          <p:cNvSpPr/>
          <p:nvPr/>
        </p:nvSpPr>
        <p:spPr>
          <a:xfrm>
            <a:off x="777415" y="283791"/>
            <a:ext cx="4661528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ACCCE2A-DBEF-8C33-E6E3-3DE3225E5619}"/>
              </a:ext>
            </a:extLst>
          </p:cNvPr>
          <p:cNvSpPr txBox="1"/>
          <p:nvPr/>
        </p:nvSpPr>
        <p:spPr>
          <a:xfrm>
            <a:off x="892821" y="303372"/>
            <a:ext cx="4546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Fusion transcripts detected</a:t>
            </a:r>
            <a:endParaRPr lang="fr-FR" sz="24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124F4F7F-AB8B-8235-16F4-475DE4C18D92}"/>
              </a:ext>
            </a:extLst>
          </p:cNvPr>
          <p:cNvSpPr/>
          <p:nvPr/>
        </p:nvSpPr>
        <p:spPr>
          <a:xfrm>
            <a:off x="777265" y="1135464"/>
            <a:ext cx="5151456" cy="4923691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3CE2502-5E6D-FEBC-31EC-39F2B4A3D466}"/>
              </a:ext>
            </a:extLst>
          </p:cNvPr>
          <p:cNvSpPr/>
          <p:nvPr/>
        </p:nvSpPr>
        <p:spPr>
          <a:xfrm>
            <a:off x="6404151" y="1264725"/>
            <a:ext cx="5151456" cy="4665165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pic>
        <p:nvPicPr>
          <p:cNvPr id="9" name="Image 8" descr="Une image contenant texte, capture d’écran, Parallèle, ligne&#10;&#10;Description générée automatiquement">
            <a:extLst>
              <a:ext uri="{FF2B5EF4-FFF2-40B4-BE49-F238E27FC236}">
                <a16:creationId xmlns:a16="http://schemas.microsoft.com/office/drawing/2014/main" id="{9A06A683-50F1-059E-EF3D-8E77F1B9BA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0" t="51575" r="950"/>
          <a:stretch/>
        </p:blipFill>
        <p:spPr>
          <a:xfrm>
            <a:off x="6544827" y="1430524"/>
            <a:ext cx="4869908" cy="4292013"/>
          </a:xfrm>
          <a:prstGeom prst="roundRect">
            <a:avLst>
              <a:gd name="adj" fmla="val 5195"/>
            </a:avLst>
          </a:prstGeom>
        </p:spPr>
      </p:pic>
      <p:pic>
        <p:nvPicPr>
          <p:cNvPr id="11" name="Image 10" descr="Une image contenant texte, capture d’écran, Parallèle, ligne&#10;&#10;Description générée automatiquement">
            <a:extLst>
              <a:ext uri="{FF2B5EF4-FFF2-40B4-BE49-F238E27FC236}">
                <a16:creationId xmlns:a16="http://schemas.microsoft.com/office/drawing/2014/main" id="{EFBD0496-9672-711F-FD92-4594E73580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" r="2416" b="48278"/>
          <a:stretch/>
        </p:blipFill>
        <p:spPr>
          <a:xfrm>
            <a:off x="892821" y="1264725"/>
            <a:ext cx="4863404" cy="4665165"/>
          </a:xfrm>
          <a:prstGeom prst="roundRect">
            <a:avLst>
              <a:gd name="adj" fmla="val 3959"/>
            </a:avLst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7BC42700-572E-250A-FFDA-0A817F6487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95" r="611"/>
          <a:stretch/>
        </p:blipFill>
        <p:spPr>
          <a:xfrm>
            <a:off x="0" y="6180365"/>
            <a:ext cx="12192000" cy="67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15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A6AA3C93-CF97-B5BD-4588-C7CC167A80C9}"/>
              </a:ext>
            </a:extLst>
          </p:cNvPr>
          <p:cNvSpPr/>
          <p:nvPr/>
        </p:nvSpPr>
        <p:spPr>
          <a:xfrm>
            <a:off x="7966044" y="1747147"/>
            <a:ext cx="3763805" cy="3106207"/>
          </a:xfrm>
          <a:prstGeom prst="roundRect">
            <a:avLst>
              <a:gd name="adj" fmla="val 9045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00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4448F9-57EE-8219-8101-470A7E19DD40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03BD6C7-1FFD-B4EA-88FE-BE006FD789C5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E48E525D-8C3F-5E63-6A9C-511AA79AB4DB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841B561-4235-193C-7758-B82D4E0D42DF}"/>
              </a:ext>
            </a:extLst>
          </p:cNvPr>
          <p:cNvSpPr/>
          <p:nvPr/>
        </p:nvSpPr>
        <p:spPr>
          <a:xfrm>
            <a:off x="687483" y="221673"/>
            <a:ext cx="3893143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1B2E5D1-B57D-520B-67F9-3F6C0F60F523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8234A2-0A4A-0477-67B6-F82021901C52}"/>
              </a:ext>
            </a:extLst>
          </p:cNvPr>
          <p:cNvSpPr txBox="1"/>
          <p:nvPr/>
        </p:nvSpPr>
        <p:spPr>
          <a:xfrm>
            <a:off x="1402831" y="325579"/>
            <a:ext cx="2927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Genexpath sets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08FF423B-4456-FF41-0316-77469588E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619" y="2757983"/>
            <a:ext cx="189861" cy="189861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407CCD56-61FB-0932-E979-D6FE94F60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815" y="2157137"/>
            <a:ext cx="189861" cy="189861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66C41526-82FA-69FE-9B03-87E6DA7754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151" y="1392977"/>
            <a:ext cx="709188" cy="7091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BD604F0-1B68-9EAB-461C-24B184A02EA8}"/>
              </a:ext>
            </a:extLst>
          </p:cNvPr>
          <p:cNvSpPr txBox="1">
            <a:spLocks/>
          </p:cNvSpPr>
          <p:nvPr/>
        </p:nvSpPr>
        <p:spPr>
          <a:xfrm>
            <a:off x="919716" y="1454030"/>
            <a:ext cx="5176284" cy="495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Set </a:t>
            </a:r>
            <a:r>
              <a:rPr lang="fr-FR" sz="20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contains</a:t>
            </a:r>
            <a:r>
              <a:rPr lang="fr-FR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: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6EFB6A1-F921-1593-3D1D-1E2FE17404A1}"/>
              </a:ext>
            </a:extLst>
          </p:cNvPr>
          <p:cNvSpPr txBox="1">
            <a:spLocks/>
          </p:cNvSpPr>
          <p:nvPr/>
        </p:nvSpPr>
        <p:spPr>
          <a:xfrm>
            <a:off x="919715" y="1996120"/>
            <a:ext cx="603666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Probes mix for RT-MLPA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59F866C-8359-0456-11D8-E60ABC6F9F77}"/>
              </a:ext>
            </a:extLst>
          </p:cNvPr>
          <p:cNvSpPr txBox="1">
            <a:spLocks/>
          </p:cNvSpPr>
          <p:nvPr/>
        </p:nvSpPr>
        <p:spPr>
          <a:xfrm>
            <a:off x="919480" y="2602315"/>
            <a:ext cx="517628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Genexpath barcodes</a:t>
            </a:r>
          </a:p>
        </p:txBody>
      </p:sp>
      <p:pic>
        <p:nvPicPr>
          <p:cNvPr id="14" name="Graphique 13">
            <a:extLst>
              <a:ext uri="{FF2B5EF4-FFF2-40B4-BE49-F238E27FC236}">
                <a16:creationId xmlns:a16="http://schemas.microsoft.com/office/drawing/2014/main" id="{05A49EC5-C41D-F2D3-86E9-8A0B26E07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619" y="3414880"/>
            <a:ext cx="189861" cy="189861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6788FBAE-6586-DEFB-BCDD-CE41BB1ACC2A}"/>
              </a:ext>
            </a:extLst>
          </p:cNvPr>
          <p:cNvSpPr txBox="1">
            <a:spLocks/>
          </p:cNvSpPr>
          <p:nvPr/>
        </p:nvSpPr>
        <p:spPr>
          <a:xfrm>
            <a:off x="919480" y="3268737"/>
            <a:ext cx="517628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Genexpath sequencing primers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20" name="Image 19" descr="Une image contenant texte, intérieur, boîte, distant&#10;&#10;Description générée automatiquement">
            <a:extLst>
              <a:ext uri="{FF2B5EF4-FFF2-40B4-BE49-F238E27FC236}">
                <a16:creationId xmlns:a16="http://schemas.microsoft.com/office/drawing/2014/main" id="{438D10C8-A862-BFEA-F9C2-D022015B0C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960" y="1974645"/>
            <a:ext cx="3324225" cy="2695575"/>
          </a:xfrm>
          <a:prstGeom prst="roundRect">
            <a:avLst>
              <a:gd name="adj" fmla="val 11013"/>
            </a:avLst>
          </a:prstGeom>
        </p:spPr>
      </p:pic>
      <p:pic>
        <p:nvPicPr>
          <p:cNvPr id="24" name="Graphique 23">
            <a:extLst>
              <a:ext uri="{FF2B5EF4-FFF2-40B4-BE49-F238E27FC236}">
                <a16:creationId xmlns:a16="http://schemas.microsoft.com/office/drawing/2014/main" id="{BF5A0D47-C24B-4602-4E1F-4E9E74F31CB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32091"/>
          <a:stretch/>
        </p:blipFill>
        <p:spPr>
          <a:xfrm flipV="1">
            <a:off x="0" y="4652426"/>
            <a:ext cx="12192000" cy="2205574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72BD460A-7E60-6602-F790-8C3F87E6F5B7}"/>
              </a:ext>
            </a:extLst>
          </p:cNvPr>
          <p:cNvSpPr txBox="1">
            <a:spLocks/>
          </p:cNvSpPr>
          <p:nvPr/>
        </p:nvSpPr>
        <p:spPr>
          <a:xfrm>
            <a:off x="687481" y="4760601"/>
            <a:ext cx="11504519" cy="495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Sets are available for </a:t>
            </a:r>
            <a:r>
              <a:rPr lang="en-US" sz="20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8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, </a:t>
            </a:r>
            <a:r>
              <a:rPr lang="en-US" sz="20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16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or </a:t>
            </a:r>
            <a:r>
              <a:rPr lang="en-US" sz="20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24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823C265-D0C6-745B-6E9B-A6D568286597}"/>
              </a:ext>
            </a:extLst>
          </p:cNvPr>
          <p:cNvSpPr txBox="1">
            <a:spLocks/>
          </p:cNvSpPr>
          <p:nvPr/>
        </p:nvSpPr>
        <p:spPr>
          <a:xfrm>
            <a:off x="1488435" y="3826085"/>
            <a:ext cx="517628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Access to the bioinformatics platform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C9914EDA-129A-3E7A-C956-57206FC5C00A}"/>
              </a:ext>
            </a:extLst>
          </p:cNvPr>
          <p:cNvGrpSpPr/>
          <p:nvPr/>
        </p:nvGrpSpPr>
        <p:grpSpPr>
          <a:xfrm>
            <a:off x="1163491" y="3938458"/>
            <a:ext cx="244335" cy="244335"/>
            <a:chOff x="1072030" y="4243068"/>
            <a:chExt cx="244335" cy="24433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CE10DE8-6D71-5443-9B74-52E45FD4FAFA}"/>
                </a:ext>
              </a:extLst>
            </p:cNvPr>
            <p:cNvSpPr/>
            <p:nvPr/>
          </p:nvSpPr>
          <p:spPr>
            <a:xfrm>
              <a:off x="1171339" y="4243068"/>
              <a:ext cx="45719" cy="244335"/>
            </a:xfrm>
            <a:prstGeom prst="rect">
              <a:avLst/>
            </a:prstGeom>
            <a:solidFill>
              <a:srgbClr val="006D82"/>
            </a:solidFill>
            <a:ln>
              <a:solidFill>
                <a:srgbClr val="006D8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E9A76BA-5FC4-959D-7B88-68B0F9CADD39}"/>
                </a:ext>
              </a:extLst>
            </p:cNvPr>
            <p:cNvSpPr/>
            <p:nvPr/>
          </p:nvSpPr>
          <p:spPr>
            <a:xfrm rot="16200000">
              <a:off x="1171338" y="4243067"/>
              <a:ext cx="45719" cy="244335"/>
            </a:xfrm>
            <a:prstGeom prst="rect">
              <a:avLst/>
            </a:prstGeom>
            <a:solidFill>
              <a:srgbClr val="006D82"/>
            </a:solidFill>
            <a:ln>
              <a:solidFill>
                <a:srgbClr val="006D8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</p:grpSp>
    </p:spTree>
    <p:extLst>
      <p:ext uri="{BB962C8B-B14F-4D97-AF65-F5344CB8AC3E}">
        <p14:creationId xmlns:p14="http://schemas.microsoft.com/office/powerpoint/2010/main" val="4075468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raphique 90">
            <a:extLst>
              <a:ext uri="{FF2B5EF4-FFF2-40B4-BE49-F238E27FC236}">
                <a16:creationId xmlns:a16="http://schemas.microsoft.com/office/drawing/2014/main" id="{DEB68E84-401C-B15A-D89F-FC68DC21CD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3816" b="53348"/>
          <a:stretch/>
        </p:blipFill>
        <p:spPr>
          <a:xfrm>
            <a:off x="0" y="5475256"/>
            <a:ext cx="12218086" cy="1395047"/>
          </a:xfrm>
          <a:prstGeom prst="rect">
            <a:avLst/>
          </a:prstGeom>
        </p:spPr>
      </p:pic>
      <p:pic>
        <p:nvPicPr>
          <p:cNvPr id="92" name="Graphique 91">
            <a:extLst>
              <a:ext uri="{FF2B5EF4-FFF2-40B4-BE49-F238E27FC236}">
                <a16:creationId xmlns:a16="http://schemas.microsoft.com/office/drawing/2014/main" id="{F61BA741-3D31-0392-A468-3BC8FC22E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1887" y="0"/>
            <a:ext cx="4417898" cy="1673157"/>
          </a:xfrm>
          <a:prstGeom prst="rect">
            <a:avLst/>
          </a:prstGeom>
        </p:spPr>
      </p:pic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0AAC8820-B392-EE77-EB5E-BCE56573DD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5" y="606499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 err="1">
                <a:latin typeface="Century Gothic" panose="020B0502020202020204" pitchFamily="34" charset="0"/>
              </a:rPr>
              <a:t>Usual</a:t>
            </a:r>
            <a:r>
              <a:rPr lang="fr-FR" sz="1600" b="1" dirty="0">
                <a:latin typeface="Century Gothic" panose="020B0502020202020204" pitchFamily="34" charset="0"/>
              </a:rPr>
              <a:t> </a:t>
            </a:r>
            <a:r>
              <a:rPr lang="fr-FR" sz="1600" b="1" dirty="0" err="1">
                <a:latin typeface="Century Gothic" panose="020B0502020202020204" pitchFamily="34" charset="0"/>
              </a:rPr>
              <a:t>laboratory</a:t>
            </a:r>
            <a:r>
              <a:rPr lang="fr-FR" sz="1600" b="1" dirty="0">
                <a:latin typeface="Century Gothic" panose="020B0502020202020204" pitchFamily="34" charset="0"/>
              </a:rPr>
              <a:t> techniques</a:t>
            </a:r>
          </a:p>
        </p:txBody>
      </p: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FF54FA4C-DB15-9258-56DF-3847F1F6580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5997645" y="2161575"/>
            <a:ext cx="0" cy="1320207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08056341-ACC2-3E1E-49D5-355AC74BB60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6915150" y="2552414"/>
            <a:ext cx="1920121" cy="844104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9F9D1E71-4F51-3654-8B0C-21BE4BA63A9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019925" y="3798377"/>
            <a:ext cx="1811315" cy="814079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F1353C6F-8719-995F-DB04-E7B3B988B018}"/>
              </a:ext>
            </a:extLst>
          </p:cNvPr>
          <p:cNvCxnSpPr>
            <a:cxnSpLocks noGrp="1" noRot="1" noMove="1" noResize="1" noEditPoints="1" noAdjustHandles="1" noChangeArrowheads="1" noChangeShapeType="1"/>
            <a:stCxn id="72" idx="2"/>
          </p:cNvCxnSpPr>
          <p:nvPr/>
        </p:nvCxnSpPr>
        <p:spPr>
          <a:xfrm>
            <a:off x="6020701" y="3890725"/>
            <a:ext cx="12080" cy="1330547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239BE9E1-C15D-E803-2F6E-2A11935230D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>
            <a:off x="3403414" y="3826303"/>
            <a:ext cx="1531342" cy="703055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AEE45658-8648-9C10-5F97-A3AC9EB46FA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 flipV="1">
            <a:off x="3403414" y="2603785"/>
            <a:ext cx="1487754" cy="899393"/>
          </a:xfrm>
          <a:prstGeom prst="straightConnector1">
            <a:avLst/>
          </a:prstGeom>
          <a:ln w="19050" cap="flat" cmpd="sng" algn="ctr">
            <a:solidFill>
              <a:srgbClr val="006D8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D91ECBEE-E6EE-28F4-9D7C-EACC1E0CE9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143632" y="3366030"/>
            <a:ext cx="3754137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585DEF32-C79A-809D-0D32-BEE10679C8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54620" y="3389850"/>
            <a:ext cx="33971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Characteristics</a:t>
            </a:r>
          </a:p>
        </p:txBody>
      </p:sp>
      <p:sp>
        <p:nvSpPr>
          <p:cNvPr id="74" name="Rectangle : coins arrondis 73">
            <a:extLst>
              <a:ext uri="{FF2B5EF4-FFF2-40B4-BE49-F238E27FC236}">
                <a16:creationId xmlns:a16="http://schemas.microsoft.com/office/drawing/2014/main" id="{497C618D-E622-02B8-B7EA-9DBF64285F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4" y="609119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D596BBD3-CF5D-5A92-0479-9D27AA04FFC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29162" y="622179"/>
            <a:ext cx="1102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SIMPLE</a:t>
            </a:r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838CB2D0-9C56-805D-2E34-37F3B86C0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0150" y="1753567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Requires</a:t>
            </a:r>
            <a:r>
              <a:rPr lang="fr-FR" sz="1600" b="1" dirty="0">
                <a:latin typeface="Century Gothic" panose="020B0502020202020204" pitchFamily="34" charset="0"/>
              </a:rPr>
              <a:t> </a:t>
            </a:r>
            <a:r>
              <a:rPr lang="fr-FR" sz="1600" b="1" baseline="30000" dirty="0">
                <a:latin typeface="Century Gothic" panose="020B0502020202020204" pitchFamily="34" charset="0"/>
              </a:rPr>
              <a:t>1</a:t>
            </a:r>
            <a:r>
              <a:rPr lang="fr-FR" sz="1600" b="1" dirty="0">
                <a:latin typeface="Century Gothic" panose="020B0502020202020204" pitchFamily="34" charset="0"/>
              </a:rPr>
              <a:t>/</a:t>
            </a:r>
            <a:r>
              <a:rPr lang="fr-FR" sz="1600" b="1" baseline="-25000" dirty="0">
                <a:latin typeface="Century Gothic" panose="020B0502020202020204" pitchFamily="34" charset="0"/>
              </a:rPr>
              <a:t>2</a:t>
            </a:r>
            <a:r>
              <a:rPr lang="en-US" sz="1600" b="1" dirty="0">
                <a:latin typeface="Century Gothic" panose="020B0502020202020204" pitchFamily="34" charset="0"/>
              </a:rPr>
              <a:t> day of manipulation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77" name="Rectangle : coins arrondis 76">
            <a:extLst>
              <a:ext uri="{FF2B5EF4-FFF2-40B4-BE49-F238E27FC236}">
                <a16:creationId xmlns:a16="http://schemas.microsoft.com/office/drawing/2014/main" id="{748D68C1-5DE6-3C79-B710-53492C9844B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0149" y="1756187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9A78336B-E3A0-4AD9-6D2B-0E01E65EC9B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696267" y="1769247"/>
            <a:ext cx="1102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FAST</a:t>
            </a:r>
          </a:p>
        </p:txBody>
      </p:sp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3EA56574-6768-55D9-E99E-35C6D996FD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6452" y="4343826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Access to complete </a:t>
            </a: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raw data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80" name="Rectangle : coins arrondis 79">
            <a:extLst>
              <a:ext uri="{FF2B5EF4-FFF2-40B4-BE49-F238E27FC236}">
                <a16:creationId xmlns:a16="http://schemas.microsoft.com/office/drawing/2014/main" id="{2F787EBB-C2C3-5033-30CB-8E5A1C2C0FA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41978" y="4339425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92489F85-266F-3B26-9238-DD82F36CF6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59069" y="4352485"/>
            <a:ext cx="24871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TRANSPARENCY</a:t>
            </a:r>
          </a:p>
        </p:txBody>
      </p:sp>
      <p:sp>
        <p:nvSpPr>
          <p:cNvPr id="82" name="Rectangle : coins arrondis 81">
            <a:extLst>
              <a:ext uri="{FF2B5EF4-FFF2-40B4-BE49-F238E27FC236}">
                <a16:creationId xmlns:a16="http://schemas.microsoft.com/office/drawing/2014/main" id="{77B222D6-C047-0D39-7168-1917F01088D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5" y="5274910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>
                <a:latin typeface="Century Gothic" panose="020B0502020202020204" pitchFamily="34" charset="0"/>
              </a:rPr>
              <a:t>Low RNA </a:t>
            </a:r>
            <a:r>
              <a:rPr lang="fr-FR" sz="1600" b="1" dirty="0" err="1">
                <a:latin typeface="Century Gothic" panose="020B0502020202020204" pitchFamily="34" charset="0"/>
              </a:rPr>
              <a:t>quantity</a:t>
            </a:r>
            <a:r>
              <a:rPr lang="fr-FR" sz="1600" b="1" dirty="0">
                <a:latin typeface="Century Gothic" panose="020B0502020202020204" pitchFamily="34" charset="0"/>
              </a:rPr>
              <a:t> </a:t>
            </a:r>
            <a:r>
              <a:rPr lang="fr-FR" sz="1600" b="1" dirty="0" err="1">
                <a:latin typeface="Century Gothic" panose="020B0502020202020204" pitchFamily="34" charset="0"/>
              </a:rPr>
              <a:t>needed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62FA3E91-0757-FE0B-9543-1FAD8F2F26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3044" y="5277530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3539F246-6112-B6B2-3C3B-9E161826C0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7093" y="5299233"/>
            <a:ext cx="2715361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700" b="1" dirty="0">
                <a:latin typeface="Century Gothic" panose="020B0502020202020204" pitchFamily="34" charset="0"/>
              </a:rPr>
              <a:t>SIGNIFICANT SENSITIVITY</a:t>
            </a:r>
          </a:p>
        </p:txBody>
      </p: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64FAE4BA-8677-389A-BA6B-F6A20282D18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30537" y="4333173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 err="1">
                <a:latin typeface="Century Gothic" panose="020B0502020202020204" pitchFamily="34" charset="0"/>
              </a:rPr>
              <a:t>Thanks</a:t>
            </a:r>
            <a:r>
              <a:rPr lang="fr-FR" sz="1600" b="1" dirty="0">
                <a:latin typeface="Century Gothic" panose="020B0502020202020204" pitchFamily="34" charset="0"/>
              </a:rPr>
              <a:t> to UMI</a:t>
            </a:r>
          </a:p>
        </p:txBody>
      </p:sp>
      <p:sp>
        <p:nvSpPr>
          <p:cNvPr id="86" name="Rectangle : coins arrondis 85">
            <a:extLst>
              <a:ext uri="{FF2B5EF4-FFF2-40B4-BE49-F238E27FC236}">
                <a16:creationId xmlns:a16="http://schemas.microsoft.com/office/drawing/2014/main" id="{4A12E96E-6D46-96E2-FD51-1D6103D352E9}"/>
              </a:ext>
            </a:extLst>
          </p:cNvPr>
          <p:cNvSpPr/>
          <p:nvPr/>
        </p:nvSpPr>
        <p:spPr>
          <a:xfrm>
            <a:off x="630536" y="4335793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C9AC9535-3C09-FD60-4B80-B8EB94AE15A4}"/>
              </a:ext>
            </a:extLst>
          </p:cNvPr>
          <p:cNvSpPr txBox="1"/>
          <p:nvPr/>
        </p:nvSpPr>
        <p:spPr>
          <a:xfrm>
            <a:off x="1026417" y="4357224"/>
            <a:ext cx="17203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RELIABLE</a:t>
            </a:r>
          </a:p>
        </p:txBody>
      </p:sp>
      <p:sp>
        <p:nvSpPr>
          <p:cNvPr id="88" name="Rectangle : coins arrondis 87">
            <a:extLst>
              <a:ext uri="{FF2B5EF4-FFF2-40B4-BE49-F238E27FC236}">
                <a16:creationId xmlns:a16="http://schemas.microsoft.com/office/drawing/2014/main" id="{DE8FABF8-5CD1-6163-9405-5C740287B8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9044" y="1740722"/>
            <a:ext cx="2615013" cy="1422895"/>
          </a:xfrm>
          <a:prstGeom prst="roundRect">
            <a:avLst/>
          </a:prstGeom>
          <a:solidFill>
            <a:srgbClr val="006D82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600" b="1" dirty="0" err="1">
                <a:latin typeface="Century Gothic" panose="020B0502020202020204" pitchFamily="34" charset="0"/>
              </a:rPr>
              <a:t>Inexpensive</a:t>
            </a:r>
            <a:r>
              <a:rPr lang="fr-FR" sz="1600" b="1" dirty="0">
                <a:latin typeface="Century Gothic" panose="020B0502020202020204" pitchFamily="34" charset="0"/>
              </a:rPr>
              <a:t> and analysis bioinformatics </a:t>
            </a:r>
            <a:r>
              <a:rPr lang="fr-FR" sz="1600" b="1" dirty="0" err="1">
                <a:latin typeface="Century Gothic" panose="020B0502020202020204" pitchFamily="34" charset="0"/>
              </a:rPr>
              <a:t>included</a:t>
            </a:r>
            <a:endParaRPr lang="fr-FR" sz="1600" b="1" dirty="0">
              <a:latin typeface="Century Gothic" panose="020B0502020202020204" pitchFamily="34" charset="0"/>
            </a:endParaRPr>
          </a:p>
        </p:txBody>
      </p:sp>
      <p:sp>
        <p:nvSpPr>
          <p:cNvPr id="89" name="Rectangle : coins arrondis 88">
            <a:extLst>
              <a:ext uri="{FF2B5EF4-FFF2-40B4-BE49-F238E27FC236}">
                <a16:creationId xmlns:a16="http://schemas.microsoft.com/office/drawing/2014/main" id="{E6F2CAC4-9C07-62BA-085C-793206E2037E}"/>
              </a:ext>
            </a:extLst>
          </p:cNvPr>
          <p:cNvSpPr/>
          <p:nvPr/>
        </p:nvSpPr>
        <p:spPr>
          <a:xfrm>
            <a:off x="649043" y="1743342"/>
            <a:ext cx="2615013" cy="39545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solidFill>
              <a:srgbClr val="006D8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D64046CC-33FB-62E6-53DB-B07331B233DE}"/>
              </a:ext>
            </a:extLst>
          </p:cNvPr>
          <p:cNvSpPr txBox="1">
            <a:spLocks/>
          </p:cNvSpPr>
          <p:nvPr/>
        </p:nvSpPr>
        <p:spPr>
          <a:xfrm>
            <a:off x="630536" y="1756402"/>
            <a:ext cx="26150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Century Gothic" panose="020B0502020202020204" pitchFamily="34" charset="0"/>
              </a:rPr>
              <a:t>LOW COST</a:t>
            </a:r>
          </a:p>
        </p:txBody>
      </p:sp>
    </p:spTree>
    <p:extLst>
      <p:ext uri="{BB962C8B-B14F-4D97-AF65-F5344CB8AC3E}">
        <p14:creationId xmlns:p14="http://schemas.microsoft.com/office/powerpoint/2010/main" val="1958690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Graphique, graphisme, logo, Police&#10;&#10;Description générée automatiquement">
            <a:extLst>
              <a:ext uri="{FF2B5EF4-FFF2-40B4-BE49-F238E27FC236}">
                <a16:creationId xmlns:a16="http://schemas.microsoft.com/office/drawing/2014/main" id="{E9DF8529-00F7-5A68-3404-FD6AB37E7E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386" y="1329392"/>
            <a:ext cx="9245227" cy="2991186"/>
          </a:xfrm>
          <a:prstGeom prst="rect">
            <a:avLst/>
          </a:prstGeom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C820E0BC-8D3F-5C49-17C9-BD08AB60978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2537" y="2598267"/>
            <a:ext cx="8519463" cy="425973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F459788-95AC-CE05-56BE-DE800EF44F2B}"/>
              </a:ext>
            </a:extLst>
          </p:cNvPr>
          <p:cNvSpPr txBox="1"/>
          <p:nvPr/>
        </p:nvSpPr>
        <p:spPr>
          <a:xfrm>
            <a:off x="2066925" y="4358678"/>
            <a:ext cx="880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>
                <a:solidFill>
                  <a:srgbClr val="006D82"/>
                </a:solidFill>
                <a:latin typeface="Century Gothic" panose="020B0502020202020204" pitchFamily="34" charset="0"/>
              </a:rPr>
              <a:t>Thank</a:t>
            </a:r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 </a:t>
            </a:r>
            <a:r>
              <a:rPr lang="fr-FR" sz="2800" b="1" dirty="0" err="1">
                <a:solidFill>
                  <a:srgbClr val="006D82"/>
                </a:solidFill>
                <a:latin typeface="Century Gothic" panose="020B0502020202020204" pitchFamily="34" charset="0"/>
              </a:rPr>
              <a:t>you</a:t>
            </a:r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 for </a:t>
            </a:r>
            <a:r>
              <a:rPr lang="fr-FR" sz="2800" b="1" dirty="0" err="1">
                <a:solidFill>
                  <a:srgbClr val="006D82"/>
                </a:solidFill>
                <a:latin typeface="Century Gothic" panose="020B0502020202020204" pitchFamily="34" charset="0"/>
              </a:rPr>
              <a:t>your</a:t>
            </a:r>
            <a:r>
              <a:rPr lang="fr-FR" sz="28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 attention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57AF16D2-2999-ADC1-D1D1-8FC7B71E96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0760" y="-2553"/>
            <a:ext cx="6400801" cy="2316479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EC205BCF-91B9-14D1-9753-771C709233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15533" y="4910719"/>
            <a:ext cx="5349016" cy="28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6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que 13">
            <a:extLst>
              <a:ext uri="{FF2B5EF4-FFF2-40B4-BE49-F238E27FC236}">
                <a16:creationId xmlns:a16="http://schemas.microsoft.com/office/drawing/2014/main" id="{2D2FD2CB-3904-A78F-87E3-CCBD741ED8BA}"/>
              </a:ext>
            </a:extLst>
          </p:cNvPr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0" y="509187"/>
            <a:ext cx="12192000" cy="6096003"/>
          </a:xfrm>
          <a:prstGeom prst="rect">
            <a:avLst/>
          </a:prstGeom>
        </p:spPr>
      </p:pic>
      <p:grpSp>
        <p:nvGrpSpPr>
          <p:cNvPr id="15" name="Groupe 14">
            <a:extLst>
              <a:ext uri="{FF2B5EF4-FFF2-40B4-BE49-F238E27FC236}">
                <a16:creationId xmlns:a16="http://schemas.microsoft.com/office/drawing/2014/main" id="{E981DD79-72CF-F394-E26B-663F0042B9E5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3274418-0534-4E3C-ED7A-6095D276B56C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4CAB0A6E-AB82-B32C-EC3E-ADEB06100D57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67AD1F1-DDF7-290E-C196-760F14E221A6}"/>
              </a:ext>
            </a:extLst>
          </p:cNvPr>
          <p:cNvSpPr/>
          <p:nvPr/>
        </p:nvSpPr>
        <p:spPr>
          <a:xfrm>
            <a:off x="687482" y="221673"/>
            <a:ext cx="3315175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581D8B8-0CC9-DE31-2729-032A2E8611F5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9CC9437-B27A-00AB-32D8-BBE3C21D91EB}"/>
              </a:ext>
            </a:extLst>
          </p:cNvPr>
          <p:cNvSpPr txBox="1"/>
          <p:nvPr/>
        </p:nvSpPr>
        <p:spPr>
          <a:xfrm>
            <a:off x="1402831" y="325579"/>
            <a:ext cx="2483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Genexpath</a:t>
            </a:r>
            <a:endParaRPr lang="fr-FR" sz="30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2" name="Graphique 21">
            <a:extLst>
              <a:ext uri="{FF2B5EF4-FFF2-40B4-BE49-F238E27FC236}">
                <a16:creationId xmlns:a16="http://schemas.microsoft.com/office/drawing/2014/main" id="{969733D2-FE5D-6D89-CEB2-75DA273CA1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3939" y="2154224"/>
            <a:ext cx="1122164" cy="358342"/>
          </a:xfrm>
          <a:prstGeom prst="rect">
            <a:avLst/>
          </a:prstGeom>
        </p:spPr>
      </p:pic>
      <p:pic>
        <p:nvPicPr>
          <p:cNvPr id="23" name="Graphique 22">
            <a:extLst>
              <a:ext uri="{FF2B5EF4-FFF2-40B4-BE49-F238E27FC236}">
                <a16:creationId xmlns:a16="http://schemas.microsoft.com/office/drawing/2014/main" id="{1BB80B31-6817-2B83-630E-5F2DCC3E00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2493" y="3593230"/>
            <a:ext cx="1122164" cy="358342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09BB6D5A-67B1-833D-5063-757E8F71DA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94657" y="1842172"/>
            <a:ext cx="7087203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Specialized in non-hodgkin lymphomas and </a:t>
            </a:r>
          </a:p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sarcomas characterization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6330CC5-52EE-D780-0795-E07880677561}"/>
              </a:ext>
            </a:extLst>
          </p:cNvPr>
          <p:cNvSpPr txBox="1">
            <a:spLocks/>
          </p:cNvSpPr>
          <p:nvPr/>
        </p:nvSpPr>
        <p:spPr>
          <a:xfrm>
            <a:off x="2037229" y="3470274"/>
            <a:ext cx="2226553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IVD marked</a:t>
            </a:r>
          </a:p>
        </p:txBody>
      </p:sp>
      <p:pic>
        <p:nvPicPr>
          <p:cNvPr id="30" name="Image 29" descr="Une image contenant intérieur, Équipement médical, soins de santé, médical&#10;&#10;Description générée automatiquement">
            <a:extLst>
              <a:ext uri="{FF2B5EF4-FFF2-40B4-BE49-F238E27FC236}">
                <a16:creationId xmlns:a16="http://schemas.microsoft.com/office/drawing/2014/main" id="{E0D053B2-0706-01D7-F230-08E1192198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90243" y="3176637"/>
            <a:ext cx="3053421" cy="2290066"/>
          </a:xfrm>
          <a:prstGeom prst="roundRect">
            <a:avLst/>
          </a:prstGeom>
        </p:spPr>
      </p:pic>
      <p:pic>
        <p:nvPicPr>
          <p:cNvPr id="32" name="Image 31" descr="Une image contenant intérieur, Équipement médical, mur, texte&#10;&#10;Description générée automatiquement">
            <a:extLst>
              <a:ext uri="{FF2B5EF4-FFF2-40B4-BE49-F238E27FC236}">
                <a16:creationId xmlns:a16="http://schemas.microsoft.com/office/drawing/2014/main" id="{E11B3C0B-8535-3B72-DDF1-373D8D953F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43138" y="957458"/>
            <a:ext cx="3175888" cy="2381916"/>
          </a:xfrm>
          <a:prstGeom prst="roundRect">
            <a:avLst/>
          </a:prstGeom>
        </p:spPr>
      </p:pic>
      <p:pic>
        <p:nvPicPr>
          <p:cNvPr id="2" name="Graphique 1">
            <a:extLst>
              <a:ext uri="{FF2B5EF4-FFF2-40B4-BE49-F238E27FC236}">
                <a16:creationId xmlns:a16="http://schemas.microsoft.com/office/drawing/2014/main" id="{7F30A304-1749-E689-77BA-11B5925AA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9180" y="4895569"/>
            <a:ext cx="1122164" cy="35834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D2D4F36-DF24-881A-820C-42166EDF2BF9}"/>
              </a:ext>
            </a:extLst>
          </p:cNvPr>
          <p:cNvSpPr txBox="1">
            <a:spLocks/>
          </p:cNvSpPr>
          <p:nvPr/>
        </p:nvSpPr>
        <p:spPr>
          <a:xfrm>
            <a:off x="1986412" y="4762374"/>
            <a:ext cx="3754654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Certification ISO 13 485:2016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B1549D31-BFAA-F898-9E5B-05888D39D11C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41066" y="4607301"/>
            <a:ext cx="19716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1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F1349A5-281A-4F9D-0524-AD5D7971C181}"/>
              </a:ext>
            </a:extLst>
          </p:cNvPr>
          <p:cNvSpPr/>
          <p:nvPr/>
        </p:nvSpPr>
        <p:spPr>
          <a:xfrm>
            <a:off x="5497503" y="4064314"/>
            <a:ext cx="2904626" cy="58715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D3A8256-9A66-93FF-587C-FECDD828C4E3}"/>
              </a:ext>
            </a:extLst>
          </p:cNvPr>
          <p:cNvSpPr/>
          <p:nvPr/>
        </p:nvSpPr>
        <p:spPr>
          <a:xfrm>
            <a:off x="4356341" y="2228671"/>
            <a:ext cx="3209026" cy="58715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478B5BF-130C-8B23-74F4-72196FC0C055}"/>
              </a:ext>
            </a:extLst>
          </p:cNvPr>
          <p:cNvSpPr txBox="1">
            <a:spLocks/>
          </p:cNvSpPr>
          <p:nvPr/>
        </p:nvSpPr>
        <p:spPr>
          <a:xfrm>
            <a:off x="518160" y="2228671"/>
            <a:ext cx="1115567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better </a:t>
            </a:r>
            <a:r>
              <a:rPr lang="fr-FR" sz="3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characterization</a:t>
            </a:r>
            <a:r>
              <a:rPr lang="fr-FR" sz="3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of cancer</a:t>
            </a:r>
          </a:p>
          <a:p>
            <a:pPr algn="ctr"/>
            <a:endParaRPr lang="fr-FR" sz="3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30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for</a:t>
            </a:r>
          </a:p>
          <a:p>
            <a:pPr algn="ctr"/>
            <a:endParaRPr lang="fr-FR" sz="3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3000" dirty="0">
                <a:solidFill>
                  <a:srgbClr val="000000"/>
                </a:solidFill>
                <a:latin typeface="Century Gothic" panose="020B0502020202020204" pitchFamily="34" charset="0"/>
              </a:rPr>
              <a:t>A better </a:t>
            </a:r>
            <a:r>
              <a:rPr lang="fr-FR" sz="3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understanding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A26B84BD-6E65-F5B4-6F13-3E96D0E7AD1B}"/>
              </a:ext>
            </a:extLst>
          </p:cNvPr>
          <p:cNvSpPr/>
          <p:nvPr/>
        </p:nvSpPr>
        <p:spPr>
          <a:xfrm>
            <a:off x="195145" y="323525"/>
            <a:ext cx="2539430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11D207A-5E13-1555-A2B8-2ADAC1287798}"/>
              </a:ext>
            </a:extLst>
          </p:cNvPr>
          <p:cNvSpPr txBox="1"/>
          <p:nvPr/>
        </p:nvSpPr>
        <p:spPr>
          <a:xfrm>
            <a:off x="195145" y="347345"/>
            <a:ext cx="25394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Our goal</a:t>
            </a:r>
          </a:p>
        </p:txBody>
      </p:sp>
      <p:pic>
        <p:nvPicPr>
          <p:cNvPr id="15" name="Graphique 14">
            <a:extLst>
              <a:ext uri="{FF2B5EF4-FFF2-40B4-BE49-F238E27FC236}">
                <a16:creationId xmlns:a16="http://schemas.microsoft.com/office/drawing/2014/main" id="{F266CA8F-5227-D8BD-9EB2-D0CB2CDC43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38" r="1090"/>
          <a:stretch/>
        </p:blipFill>
        <p:spPr>
          <a:xfrm>
            <a:off x="1" y="6188695"/>
            <a:ext cx="12192000" cy="68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5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6088D641-B1B5-2CEB-6B24-58CE324A739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676571"/>
            <a:ext cx="12192000" cy="3244850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F5D05F2-D9D3-75E1-205C-DBFBB61C37ED}"/>
              </a:ext>
            </a:extLst>
          </p:cNvPr>
          <p:cNvSpPr/>
          <p:nvPr/>
        </p:nvSpPr>
        <p:spPr>
          <a:xfrm>
            <a:off x="447676" y="5451815"/>
            <a:ext cx="4521139" cy="58715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C991091D-D648-11C2-B78A-542B8188A48E}"/>
              </a:ext>
            </a:extLst>
          </p:cNvPr>
          <p:cNvSpPr/>
          <p:nvPr/>
        </p:nvSpPr>
        <p:spPr>
          <a:xfrm>
            <a:off x="2178410" y="1425301"/>
            <a:ext cx="2704142" cy="543516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A26B84BD-6E65-F5B4-6F13-3E96D0E7AD1B}"/>
              </a:ext>
            </a:extLst>
          </p:cNvPr>
          <p:cNvSpPr/>
          <p:nvPr/>
        </p:nvSpPr>
        <p:spPr>
          <a:xfrm>
            <a:off x="195145" y="323525"/>
            <a:ext cx="2539430" cy="52469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 w="57150">
            <a:solidFill>
              <a:srgbClr val="E6BC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11D207A-5E13-1555-A2B8-2ADAC1287798}"/>
              </a:ext>
            </a:extLst>
          </p:cNvPr>
          <p:cNvSpPr txBox="1"/>
          <p:nvPr/>
        </p:nvSpPr>
        <p:spPr>
          <a:xfrm>
            <a:off x="195145" y="347345"/>
            <a:ext cx="25394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rgbClr val="006D82"/>
                </a:solidFill>
                <a:latin typeface="Century Gothic" panose="020B0502020202020204" pitchFamily="34" charset="0"/>
              </a:rPr>
              <a:t>How?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D7D66B59-D0FC-B532-EA05-D860A58F96BC}"/>
              </a:ext>
            </a:extLst>
          </p:cNvPr>
          <p:cNvSpPr/>
          <p:nvPr/>
        </p:nvSpPr>
        <p:spPr>
          <a:xfrm>
            <a:off x="7177177" y="1242204"/>
            <a:ext cx="4063042" cy="4459856"/>
          </a:xfrm>
          <a:prstGeom prst="roundRect">
            <a:avLst>
              <a:gd name="adj" fmla="val 6476"/>
            </a:avLst>
          </a:prstGeom>
          <a:solidFill>
            <a:srgbClr val="F8E7D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F81EF5F-0FBF-9A4C-4836-8F1C64D0B685}"/>
              </a:ext>
            </a:extLst>
          </p:cNvPr>
          <p:cNvSpPr txBox="1">
            <a:spLocks/>
          </p:cNvSpPr>
          <p:nvPr/>
        </p:nvSpPr>
        <p:spPr>
          <a:xfrm>
            <a:off x="447676" y="1325510"/>
            <a:ext cx="5638798" cy="1750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By offering </a:t>
            </a:r>
            <a:r>
              <a:rPr lang="en-US" sz="25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turnkey solutions </a:t>
            </a:r>
          </a:p>
          <a:p>
            <a:pPr>
              <a:lnSpc>
                <a:spcPct val="150000"/>
              </a:lnSpc>
            </a:pPr>
            <a:r>
              <a:rPr lang="en-US" sz="25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from bench to bioinformatics analysis of data</a:t>
            </a:r>
            <a:endParaRPr lang="en-US" sz="2500" b="1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AEA19B3-7B5C-D3FA-C876-6D0C1D97683B}"/>
              </a:ext>
            </a:extLst>
          </p:cNvPr>
          <p:cNvSpPr txBox="1">
            <a:spLocks/>
          </p:cNvSpPr>
          <p:nvPr/>
        </p:nvSpPr>
        <p:spPr>
          <a:xfrm>
            <a:off x="457202" y="4797168"/>
            <a:ext cx="5638798" cy="117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The technique: </a:t>
            </a:r>
          </a:p>
          <a:p>
            <a:pPr>
              <a:lnSpc>
                <a:spcPct val="150000"/>
              </a:lnSpc>
            </a:pPr>
            <a:r>
              <a:rPr lang="en-US" sz="25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RT-MLPSeq (RT-MLPA + NGS)</a:t>
            </a:r>
            <a:endParaRPr lang="en-US" sz="2500" b="1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16" name="Image 15" descr="Une image contenant texte, capture d’écran, Police, symbole&#10;&#10;Description générée automatiquement">
            <a:extLst>
              <a:ext uri="{FF2B5EF4-FFF2-40B4-BE49-F238E27FC236}">
                <a16:creationId xmlns:a16="http://schemas.microsoft.com/office/drawing/2014/main" id="{9FF0600B-82A1-63D6-6E3C-37D537A908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743" y="908101"/>
            <a:ext cx="3360660" cy="504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7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192DE35E-58EA-558E-C4D8-DBAB423DC2B5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623B7BA-2638-35B6-34AB-1F40E33CEEE9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724287FF-0C65-53E1-FFF6-6C43B59CF31A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582A579-66E9-574E-4574-BEE009DA57DA}"/>
              </a:ext>
            </a:extLst>
          </p:cNvPr>
          <p:cNvSpPr/>
          <p:nvPr/>
        </p:nvSpPr>
        <p:spPr>
          <a:xfrm>
            <a:off x="687482" y="221673"/>
            <a:ext cx="4773039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EE05E18-577D-7649-71DF-795724EB3672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02E124-0A81-F450-E90E-4C491F401A82}"/>
              </a:ext>
            </a:extLst>
          </p:cNvPr>
          <p:cNvSpPr txBox="1"/>
          <p:nvPr/>
        </p:nvSpPr>
        <p:spPr>
          <a:xfrm>
            <a:off x="1374962" y="283032"/>
            <a:ext cx="4085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In vitro </a:t>
            </a:r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test (RT-MLPA)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7E35E96-1B90-1610-2D44-464416448075}"/>
              </a:ext>
            </a:extLst>
          </p:cNvPr>
          <p:cNvSpPr txBox="1">
            <a:spLocks/>
          </p:cNvSpPr>
          <p:nvPr/>
        </p:nvSpPr>
        <p:spPr>
          <a:xfrm>
            <a:off x="823941" y="1529980"/>
            <a:ext cx="9562122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multi-step 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in vitro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test 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which </a:t>
            </a:r>
            <a:r>
              <a:rPr lang="en-US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evaluates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simultaneously several genetic markers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(genes, mutations, chromosomal translocations…)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11" name="Image 10" descr="Une image contenant texte, capture d’écran, Police, ligne&#10;&#10;Description générée automatiquement">
            <a:extLst>
              <a:ext uri="{FF2B5EF4-FFF2-40B4-BE49-F238E27FC236}">
                <a16:creationId xmlns:a16="http://schemas.microsoft.com/office/drawing/2014/main" id="{937F4618-63B8-AD7D-F3B1-B2D00CB15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8900"/>
            <a:ext cx="12192000" cy="4064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33AAA0A-53D9-D2EE-ACE3-7BB9649FACCB}"/>
              </a:ext>
            </a:extLst>
          </p:cNvPr>
          <p:cNvSpPr txBox="1"/>
          <p:nvPr/>
        </p:nvSpPr>
        <p:spPr>
          <a:xfrm>
            <a:off x="823940" y="285277"/>
            <a:ext cx="578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/>
              </a:rPr>
              <a:t>1</a:t>
            </a:r>
            <a:endParaRPr lang="fr-FR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1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6E24951-66B4-4AD6-8490-BB90D10CA05D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16449357-318D-E4BE-EF31-A28E916419F3}"/>
              </a:ext>
            </a:extLst>
          </p:cNvPr>
          <p:cNvSpPr/>
          <p:nvPr/>
        </p:nvSpPr>
        <p:spPr>
          <a:xfrm>
            <a:off x="6530935" y="433646"/>
            <a:ext cx="5408517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474DAB60-6397-1F4D-6D2D-254850955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1887" y="0"/>
            <a:ext cx="6287588" cy="2381250"/>
          </a:xfrm>
          <a:prstGeom prst="rect">
            <a:avLst/>
          </a:prstGeom>
        </p:spPr>
      </p:pic>
      <p:pic>
        <p:nvPicPr>
          <p:cNvPr id="5" name="Graphique 4">
            <a:extLst>
              <a:ext uri="{FF2B5EF4-FFF2-40B4-BE49-F238E27FC236}">
                <a16:creationId xmlns:a16="http://schemas.microsoft.com/office/drawing/2014/main" id="{FF214BCB-8EC6-D832-EFE4-D48461AF16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958" y="1275689"/>
            <a:ext cx="617225" cy="617225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56CB4F3E-B7AE-F7E9-F4FE-6238C4441E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0736" y="2201526"/>
            <a:ext cx="617225" cy="617225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8786162F-F636-6068-5186-9757EC31CE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0736" y="3127363"/>
            <a:ext cx="617225" cy="617225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15D5E96E-2A87-C253-626E-C55BE70DE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0737" y="4853300"/>
            <a:ext cx="617225" cy="61722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FF2DAFD-6622-5C84-8B15-02BB627ECDA5}"/>
              </a:ext>
            </a:extLst>
          </p:cNvPr>
          <p:cNvSpPr txBox="1">
            <a:spLocks/>
          </p:cNvSpPr>
          <p:nvPr/>
        </p:nvSpPr>
        <p:spPr>
          <a:xfrm>
            <a:off x="1456183" y="1275689"/>
            <a:ext cx="447789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Illumina MiSeq or NextSeq.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36246F-8AE0-9FEB-233B-680CF53834FB}"/>
              </a:ext>
            </a:extLst>
          </p:cNvPr>
          <p:cNvSpPr txBox="1">
            <a:spLocks/>
          </p:cNvSpPr>
          <p:nvPr/>
        </p:nvSpPr>
        <p:spPr>
          <a:xfrm>
            <a:off x="1456183" y="2173180"/>
            <a:ext cx="447789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100 000 reads per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sample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37F1AB1-2B44-4F85-EDA9-743C05B95066}"/>
              </a:ext>
            </a:extLst>
          </p:cNvPr>
          <p:cNvSpPr txBox="1">
            <a:spLocks/>
          </p:cNvSpPr>
          <p:nvPr/>
        </p:nvSpPr>
        <p:spPr>
          <a:xfrm>
            <a:off x="1456183" y="3127363"/>
            <a:ext cx="4477892" cy="1418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Possibility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to mix Genexpath Libraries with other libraries and to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complete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fr-FR" sz="20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flowcells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252E45-0F2C-60C1-1C03-824BE1F7C95B}"/>
              </a:ext>
            </a:extLst>
          </p:cNvPr>
          <p:cNvSpPr txBox="1">
            <a:spLocks/>
          </p:cNvSpPr>
          <p:nvPr/>
        </p:nvSpPr>
        <p:spPr>
          <a:xfrm>
            <a:off x="1477961" y="4854761"/>
            <a:ext cx="4456114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Possibility to analyze only 1 sample.</a:t>
            </a:r>
          </a:p>
        </p:txBody>
      </p:sp>
      <p:pic>
        <p:nvPicPr>
          <p:cNvPr id="18" name="Image 17" descr="Une image contenant Appareil électronique, Appareils électroniques, imprimante, conception&#10;&#10;Description générée automatiquement">
            <a:extLst>
              <a:ext uri="{FF2B5EF4-FFF2-40B4-BE49-F238E27FC236}">
                <a16:creationId xmlns:a16="http://schemas.microsoft.com/office/drawing/2014/main" id="{1104B708-5165-B26B-C3F7-50D6146B45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78" y="1588594"/>
            <a:ext cx="3886188" cy="3886188"/>
          </a:xfrm>
          <a:prstGeom prst="round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6440B9F-07DD-A924-F0A3-A762FF2E4692}"/>
              </a:ext>
            </a:extLst>
          </p:cNvPr>
          <p:cNvSpPr txBox="1"/>
          <p:nvPr/>
        </p:nvSpPr>
        <p:spPr>
          <a:xfrm>
            <a:off x="6530935" y="501910"/>
            <a:ext cx="5408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Sequencing</a:t>
            </a:r>
            <a:endParaRPr lang="fr-FR" sz="30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C1DA419-90D1-4DAD-662D-523A733D9772}"/>
              </a:ext>
            </a:extLst>
          </p:cNvPr>
          <p:cNvSpPr/>
          <p:nvPr/>
        </p:nvSpPr>
        <p:spPr>
          <a:xfrm>
            <a:off x="6827925" y="501909"/>
            <a:ext cx="584775" cy="584775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220D272-D5AC-D381-7D76-35FF1504E606}"/>
              </a:ext>
            </a:extLst>
          </p:cNvPr>
          <p:cNvSpPr txBox="1"/>
          <p:nvPr/>
        </p:nvSpPr>
        <p:spPr>
          <a:xfrm>
            <a:off x="6827925" y="501909"/>
            <a:ext cx="578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/>
              </a:rPr>
              <a:t>2</a:t>
            </a:r>
            <a:endParaRPr lang="fr-FR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041F4B95-BB95-B2E0-E5F1-463247981442}"/>
              </a:ext>
            </a:extLst>
          </p:cNvPr>
          <p:cNvSpPr/>
          <p:nvPr/>
        </p:nvSpPr>
        <p:spPr>
          <a:xfrm>
            <a:off x="1005535" y="6026904"/>
            <a:ext cx="4618887" cy="617225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C1F8FCF-7F52-F2F5-93A3-34B68557F606}"/>
              </a:ext>
            </a:extLst>
          </p:cNvPr>
          <p:cNvSpPr txBox="1">
            <a:spLocks/>
          </p:cNvSpPr>
          <p:nvPr/>
        </p:nvSpPr>
        <p:spPr>
          <a:xfrm>
            <a:off x="1058361" y="6049153"/>
            <a:ext cx="456606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Allows you to generate a FASTQ file</a:t>
            </a:r>
            <a:endParaRPr lang="fr-FR" sz="2000" b="1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82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E97B19A-2C3A-8862-2E69-4B228702C8A7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6D26689-ADB3-498F-6F48-98344AB64E0E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DB4D2A11-78C2-B9EE-F7D2-B7582F199541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75D162DB-282E-37EA-59D6-126F4963B107}"/>
              </a:ext>
            </a:extLst>
          </p:cNvPr>
          <p:cNvSpPr/>
          <p:nvPr/>
        </p:nvSpPr>
        <p:spPr>
          <a:xfrm>
            <a:off x="687483" y="221673"/>
            <a:ext cx="9103498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1A6D0DA-6DAE-1F72-145E-F07B7A24DF8D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A837C2-9C2D-7B65-AAB8-F27B1417EB5C}"/>
              </a:ext>
            </a:extLst>
          </p:cNvPr>
          <p:cNvSpPr txBox="1"/>
          <p:nvPr/>
        </p:nvSpPr>
        <p:spPr>
          <a:xfrm>
            <a:off x="1402831" y="316526"/>
            <a:ext cx="8181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Bioinformatics analysis on </a:t>
            </a:r>
            <a:r>
              <a:rPr lang="fr-FR" sz="2800" b="1" i="0" dirty="0" err="1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our</a:t>
            </a:r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 RT-MIS platform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841FBB9-12C5-56DF-3CB4-4172B10A7417}"/>
              </a:ext>
            </a:extLst>
          </p:cNvPr>
          <p:cNvSpPr txBox="1">
            <a:spLocks/>
          </p:cNvSpPr>
          <p:nvPr/>
        </p:nvSpPr>
        <p:spPr>
          <a:xfrm>
            <a:off x="1767468" y="1528486"/>
            <a:ext cx="4652382" cy="956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GENEXPATH RT-MIS allows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the loading of  FASTQ file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49C82E1-79BF-93FC-D988-9E3FCCA7308C}"/>
              </a:ext>
            </a:extLst>
          </p:cNvPr>
          <p:cNvSpPr txBox="1">
            <a:spLocks/>
          </p:cNvSpPr>
          <p:nvPr/>
        </p:nvSpPr>
        <p:spPr>
          <a:xfrm>
            <a:off x="1738609" y="3166343"/>
            <a:ext cx="4652382" cy="957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It will carry out demultiplexing to assign sequences to each sample. 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62FEC75-3BA7-FDDF-B7F5-7C562B43D332}"/>
              </a:ext>
            </a:extLst>
          </p:cNvPr>
          <p:cNvSpPr txBox="1">
            <a:spLocks/>
          </p:cNvSpPr>
          <p:nvPr/>
        </p:nvSpPr>
        <p:spPr>
          <a:xfrm>
            <a:off x="1738609" y="4843078"/>
            <a:ext cx="4652382" cy="1418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RT-MIS generates a report for each sample to help the user in data analysis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(can be downloaded).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71F179F4-F9AA-92CC-D108-0D44E1537265}"/>
              </a:ext>
            </a:extLst>
          </p:cNvPr>
          <p:cNvSpPr/>
          <p:nvPr/>
        </p:nvSpPr>
        <p:spPr>
          <a:xfrm>
            <a:off x="6546716" y="1578488"/>
            <a:ext cx="5492724" cy="3732814"/>
          </a:xfrm>
          <a:prstGeom prst="roundRect">
            <a:avLst>
              <a:gd name="adj" fmla="val 5648"/>
            </a:avLst>
          </a:prstGeom>
          <a:solidFill>
            <a:srgbClr val="F3F8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pic>
        <p:nvPicPr>
          <p:cNvPr id="20" name="Graphique 19">
            <a:extLst>
              <a:ext uri="{FF2B5EF4-FFF2-40B4-BE49-F238E27FC236}">
                <a16:creationId xmlns:a16="http://schemas.microsoft.com/office/drawing/2014/main" id="{A82AD9CA-9A85-0CC2-5789-35DCA2A9E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941" y="5130165"/>
            <a:ext cx="455360" cy="460337"/>
          </a:xfrm>
          <a:prstGeom prst="rect">
            <a:avLst/>
          </a:prstGeom>
        </p:spPr>
      </p:pic>
      <p:pic>
        <p:nvPicPr>
          <p:cNvPr id="24" name="Graphique 23">
            <a:extLst>
              <a:ext uri="{FF2B5EF4-FFF2-40B4-BE49-F238E27FC236}">
                <a16:creationId xmlns:a16="http://schemas.microsoft.com/office/drawing/2014/main" id="{00BE229D-8073-E9AF-2582-FCBD0C3E28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460" b="8464"/>
          <a:stretch/>
        </p:blipFill>
        <p:spPr>
          <a:xfrm>
            <a:off x="659194" y="1610538"/>
            <a:ext cx="731006" cy="607293"/>
          </a:xfrm>
          <a:prstGeom prst="rect">
            <a:avLst/>
          </a:prstGeom>
        </p:spPr>
      </p:pic>
      <p:pic>
        <p:nvPicPr>
          <p:cNvPr id="26" name="Graphique 25">
            <a:extLst>
              <a:ext uri="{FF2B5EF4-FFF2-40B4-BE49-F238E27FC236}">
                <a16:creationId xmlns:a16="http://schemas.microsoft.com/office/drawing/2014/main" id="{DE1E7FC9-17BF-FBCE-07D7-3C8895B337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7392" y="3242338"/>
            <a:ext cx="677998" cy="677998"/>
          </a:xfrm>
          <a:prstGeom prst="rect">
            <a:avLst/>
          </a:prstGeom>
        </p:spPr>
      </p:pic>
      <p:pic>
        <p:nvPicPr>
          <p:cNvPr id="19" name="Image 18" descr="Une image contenant texte, capture d’écran, logiciel, Icône d’ordinateur&#10;&#10;Description générée automatiquement">
            <a:extLst>
              <a:ext uri="{FF2B5EF4-FFF2-40B4-BE49-F238E27FC236}">
                <a16:creationId xmlns:a16="http://schemas.microsoft.com/office/drawing/2014/main" id="{FB9FF254-BF5F-0A3F-8D7D-84940FFF9AF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12"/>
          <a:stretch/>
        </p:blipFill>
        <p:spPr>
          <a:xfrm>
            <a:off x="6723216" y="1732431"/>
            <a:ext cx="5160499" cy="3376724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7E767052-C87F-981A-E6D9-6B49CE3F4BCC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b="4412"/>
          <a:stretch/>
        </p:blipFill>
        <p:spPr>
          <a:xfrm>
            <a:off x="0" y="5596799"/>
            <a:ext cx="12192000" cy="126120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696508A-5307-EB7F-0350-4FB6E0F1D8B4}"/>
              </a:ext>
            </a:extLst>
          </p:cNvPr>
          <p:cNvSpPr txBox="1"/>
          <p:nvPr/>
        </p:nvSpPr>
        <p:spPr>
          <a:xfrm>
            <a:off x="823940" y="285277"/>
            <a:ext cx="578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fr-FR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310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A944A6-936B-D1C6-8C97-0122F381EF4F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4694DB-E7FD-0CB3-AC8D-99707E11E9E0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536685FD-4DB7-9116-5F48-818441B5EE3A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3151FD4-DE37-840A-021B-CE902E695830}"/>
              </a:ext>
            </a:extLst>
          </p:cNvPr>
          <p:cNvSpPr/>
          <p:nvPr/>
        </p:nvSpPr>
        <p:spPr>
          <a:xfrm>
            <a:off x="687483" y="221673"/>
            <a:ext cx="3514648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90913A9-0DC1-3598-29EE-91B35FFBF37D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4065A1-46B5-BB5C-80C6-D22ED908838B}"/>
              </a:ext>
            </a:extLst>
          </p:cNvPr>
          <p:cNvSpPr txBox="1"/>
          <p:nvPr/>
        </p:nvSpPr>
        <p:spPr>
          <a:xfrm>
            <a:off x="1402831" y="316526"/>
            <a:ext cx="2569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Our products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D73F5EE8-B066-D543-127F-33C8431CA92C}"/>
              </a:ext>
            </a:extLst>
          </p:cNvPr>
          <p:cNvGrpSpPr/>
          <p:nvPr/>
        </p:nvGrpSpPr>
        <p:grpSpPr>
          <a:xfrm>
            <a:off x="587459" y="4190576"/>
            <a:ext cx="10928263" cy="957121"/>
            <a:chOff x="587459" y="3877259"/>
            <a:chExt cx="10928263" cy="957121"/>
          </a:xfrm>
        </p:grpSpPr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A75DC87-F07C-C6AB-73DA-AEBF61B4ECE0}"/>
                </a:ext>
              </a:extLst>
            </p:cNvPr>
            <p:cNvSpPr txBox="1">
              <a:spLocks/>
            </p:cNvSpPr>
            <p:nvPr/>
          </p:nvSpPr>
          <p:spPr>
            <a:xfrm>
              <a:off x="4102105" y="3877259"/>
              <a:ext cx="7413617" cy="957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Detection of fusion transcripts involved in peripheral</a:t>
              </a:r>
            </a:p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T-Cells Lymphomas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4" name="Graphique 3">
              <a:extLst>
                <a:ext uri="{FF2B5EF4-FFF2-40B4-BE49-F238E27FC236}">
                  <a16:creationId xmlns:a16="http://schemas.microsoft.com/office/drawing/2014/main" id="{EFAB6283-6862-2644-EC51-D8EC2297934E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3067" y="4109500"/>
              <a:ext cx="3503130" cy="495457"/>
            </a:xfrm>
            <a:prstGeom prst="rect">
              <a:avLst/>
            </a:prstGeom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FE4B3F3-8E3B-975F-7402-ADC6AF4BE455}"/>
                </a:ext>
              </a:extLst>
            </p:cNvPr>
            <p:cNvSpPr txBox="1"/>
            <p:nvPr/>
          </p:nvSpPr>
          <p:spPr>
            <a:xfrm>
              <a:off x="587459" y="4164549"/>
              <a:ext cx="31352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LymphoTranscript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A207B68C-5DE7-4271-81DD-8152D118A5F2}"/>
              </a:ext>
            </a:extLst>
          </p:cNvPr>
          <p:cNvGrpSpPr/>
          <p:nvPr/>
        </p:nvGrpSpPr>
        <p:grpSpPr>
          <a:xfrm>
            <a:off x="583515" y="5540618"/>
            <a:ext cx="10934169" cy="957121"/>
            <a:chOff x="583515" y="4804236"/>
            <a:chExt cx="10934169" cy="957121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42B9BD2-D261-8D34-CD84-95DEC8660AB6}"/>
                </a:ext>
              </a:extLst>
            </p:cNvPr>
            <p:cNvSpPr txBox="1">
              <a:spLocks/>
            </p:cNvSpPr>
            <p:nvPr/>
          </p:nvSpPr>
          <p:spPr>
            <a:xfrm>
              <a:off x="4104068" y="4804236"/>
              <a:ext cx="7413616" cy="957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Gene expression signature on 10 to 100 markers of</a:t>
              </a:r>
            </a:p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interest that you choose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2" name="Graphique 1">
              <a:extLst>
                <a:ext uri="{FF2B5EF4-FFF2-40B4-BE49-F238E27FC236}">
                  <a16:creationId xmlns:a16="http://schemas.microsoft.com/office/drawing/2014/main" id="{26E12C6A-4154-A5BB-40D8-E9E8E2899EBE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7460" y="5057759"/>
              <a:ext cx="3510700" cy="495457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2D7693FC-72A6-B5C1-76E1-F3A9F2E77F2F}"/>
                </a:ext>
              </a:extLst>
            </p:cNvPr>
            <p:cNvSpPr txBox="1"/>
            <p:nvPr/>
          </p:nvSpPr>
          <p:spPr>
            <a:xfrm>
              <a:off x="583515" y="5107603"/>
              <a:ext cx="20739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CustomPanel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DF8ADD9A-1F96-38A2-A416-B4C2B739AC3D}"/>
              </a:ext>
            </a:extLst>
          </p:cNvPr>
          <p:cNvGrpSpPr/>
          <p:nvPr/>
        </p:nvGrpSpPr>
        <p:grpSpPr>
          <a:xfrm>
            <a:off x="593067" y="3122627"/>
            <a:ext cx="10922655" cy="555414"/>
            <a:chOff x="593067" y="2933385"/>
            <a:chExt cx="10922655" cy="555414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A3012942-924E-2F26-16B1-1FA4B1B8FDD9}"/>
                </a:ext>
              </a:extLst>
            </p:cNvPr>
            <p:cNvSpPr txBox="1">
              <a:spLocks/>
            </p:cNvSpPr>
            <p:nvPr/>
          </p:nvSpPr>
          <p:spPr>
            <a:xfrm>
              <a:off x="4102104" y="2933385"/>
              <a:ext cx="7413618" cy="495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Detection of fusion transcripts involved sarcoma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3" name="Graphique 2">
              <a:extLst>
                <a:ext uri="{FF2B5EF4-FFF2-40B4-BE49-F238E27FC236}">
                  <a16:creationId xmlns:a16="http://schemas.microsoft.com/office/drawing/2014/main" id="{0DA15E59-4318-D57C-9413-156C770C9E1A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3068" y="2993342"/>
              <a:ext cx="3503130" cy="495457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045AD27-37C5-FD58-A9A7-1CFE8B1EBEFC}"/>
                </a:ext>
              </a:extLst>
            </p:cNvPr>
            <p:cNvSpPr txBox="1"/>
            <p:nvPr/>
          </p:nvSpPr>
          <p:spPr>
            <a:xfrm>
              <a:off x="593067" y="3045325"/>
              <a:ext cx="28057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SarcomaFusion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3" name="Image 12" descr="Une image contenant texte, capture d’écran, Police, Graphique&#10;&#10;Description générée automatiquement">
              <a:extLst>
                <a:ext uri="{FF2B5EF4-FFF2-40B4-BE49-F238E27FC236}">
                  <a16:creationId xmlns:a16="http://schemas.microsoft.com/office/drawing/2014/main" id="{06E625C4-0895-7479-91FF-DD02C03E3164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9382" y="3154765"/>
              <a:ext cx="643322" cy="207648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B21608F-9F4D-E2DE-10F9-6C6E7DDB9BBD}"/>
              </a:ext>
            </a:extLst>
          </p:cNvPr>
          <p:cNvGrpSpPr/>
          <p:nvPr/>
        </p:nvGrpSpPr>
        <p:grpSpPr>
          <a:xfrm>
            <a:off x="587459" y="1538322"/>
            <a:ext cx="10700170" cy="957121"/>
            <a:chOff x="587459" y="1538322"/>
            <a:chExt cx="10700170" cy="957121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BD71279-E5B3-C974-A9B9-5F469B4EB03A}"/>
                </a:ext>
              </a:extLst>
            </p:cNvPr>
            <p:cNvSpPr txBox="1">
              <a:spLocks/>
            </p:cNvSpPr>
            <p:nvPr/>
          </p:nvSpPr>
          <p:spPr>
            <a:xfrm>
              <a:off x="4096197" y="1538322"/>
              <a:ext cx="7191432" cy="957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Classification of NHL according to the WHO classification</a:t>
              </a:r>
            </a:p>
            <a:p>
              <a:pPr>
                <a:lnSpc>
                  <a:spcPct val="150000"/>
                </a:lnSpc>
              </a:pPr>
              <a:r>
                <a:rPr lang="fr-FR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- Gene expression signature</a:t>
              </a:r>
            </a:p>
          </p:txBody>
        </p:sp>
        <p:pic>
          <p:nvPicPr>
            <p:cNvPr id="5" name="Graphique 4">
              <a:extLst>
                <a:ext uri="{FF2B5EF4-FFF2-40B4-BE49-F238E27FC236}">
                  <a16:creationId xmlns:a16="http://schemas.microsoft.com/office/drawing/2014/main" id="{AB81DEF3-5235-B630-3AB3-3A4E2DBFD30C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7459" y="1831517"/>
              <a:ext cx="3514648" cy="495457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310F0B0C-C5EE-1977-4F57-B9E0B3143636}"/>
                </a:ext>
              </a:extLst>
            </p:cNvPr>
            <p:cNvSpPr txBox="1"/>
            <p:nvPr/>
          </p:nvSpPr>
          <p:spPr>
            <a:xfrm>
              <a:off x="587459" y="1875287"/>
              <a:ext cx="3385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LymphoSign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30" name="Image 29" descr="Une image contenant texte, capture d’écran, Police, Graphique&#10;&#10;Description générée automatiquement">
              <a:extLst>
                <a:ext uri="{FF2B5EF4-FFF2-40B4-BE49-F238E27FC236}">
                  <a16:creationId xmlns:a16="http://schemas.microsoft.com/office/drawing/2014/main" id="{91990846-9D49-9144-2CCE-E7FC250E2B3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1663" y="1999079"/>
              <a:ext cx="643322" cy="2076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534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A944A6-936B-D1C6-8C97-0122F381EF4F}"/>
              </a:ext>
            </a:extLst>
          </p:cNvPr>
          <p:cNvGrpSpPr/>
          <p:nvPr/>
        </p:nvGrpSpPr>
        <p:grpSpPr>
          <a:xfrm>
            <a:off x="0" y="0"/>
            <a:ext cx="2037229" cy="1153085"/>
            <a:chOff x="0" y="0"/>
            <a:chExt cx="2037229" cy="115308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4694DB-E7FD-0CB3-AC8D-99707E11E9E0}"/>
                </a:ext>
              </a:extLst>
            </p:cNvPr>
            <p:cNvSpPr/>
            <p:nvPr/>
          </p:nvSpPr>
          <p:spPr>
            <a:xfrm>
              <a:off x="0" y="0"/>
              <a:ext cx="1374962" cy="1153085"/>
            </a:xfrm>
            <a:prstGeom prst="rect">
              <a:avLst/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536685FD-4DB7-9116-5F48-818441B5EE3A}"/>
                </a:ext>
              </a:extLst>
            </p:cNvPr>
            <p:cNvSpPr/>
            <p:nvPr/>
          </p:nvSpPr>
          <p:spPr>
            <a:xfrm>
              <a:off x="289753" y="0"/>
              <a:ext cx="1747476" cy="1153085"/>
            </a:xfrm>
            <a:prstGeom prst="roundRect">
              <a:avLst>
                <a:gd name="adj" fmla="val 50000"/>
              </a:avLst>
            </a:prstGeom>
            <a:solidFill>
              <a:srgbClr val="006D8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3151FD4-DE37-840A-021B-CE902E695830}"/>
              </a:ext>
            </a:extLst>
          </p:cNvPr>
          <p:cNvSpPr/>
          <p:nvPr/>
        </p:nvSpPr>
        <p:spPr>
          <a:xfrm>
            <a:off x="687483" y="221673"/>
            <a:ext cx="3988034" cy="721302"/>
          </a:xfrm>
          <a:prstGeom prst="roundRect">
            <a:avLst>
              <a:gd name="adj" fmla="val 50000"/>
            </a:avLst>
          </a:prstGeom>
          <a:solidFill>
            <a:srgbClr val="F8E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90913A9-0DC1-3598-29EE-91B35FFBF37D}"/>
              </a:ext>
            </a:extLst>
          </p:cNvPr>
          <p:cNvSpPr/>
          <p:nvPr/>
        </p:nvSpPr>
        <p:spPr>
          <a:xfrm>
            <a:off x="823941" y="283032"/>
            <a:ext cx="578890" cy="587020"/>
          </a:xfrm>
          <a:prstGeom prst="ellipse">
            <a:avLst/>
          </a:prstGeom>
          <a:solidFill>
            <a:srgbClr val="006D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4065A1-46B5-BB5C-80C6-D22ED908838B}"/>
              </a:ext>
            </a:extLst>
          </p:cNvPr>
          <p:cNvSpPr txBox="1"/>
          <p:nvPr/>
        </p:nvSpPr>
        <p:spPr>
          <a:xfrm>
            <a:off x="1402831" y="280314"/>
            <a:ext cx="319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0" dirty="0" err="1">
                <a:solidFill>
                  <a:srgbClr val="006D82"/>
                </a:solidFill>
                <a:effectLst/>
                <a:latin typeface="Century Gothic" panose="020B0502020202020204" pitchFamily="34" charset="0"/>
              </a:rPr>
              <a:t>LymphoTranscript</a:t>
            </a:r>
            <a:endParaRPr lang="fr-FR" sz="2800" b="1" dirty="0">
              <a:solidFill>
                <a:srgbClr val="006D82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B21608F-9F4D-E2DE-10F9-6C6E7DDB9BBD}"/>
              </a:ext>
            </a:extLst>
          </p:cNvPr>
          <p:cNvGrpSpPr/>
          <p:nvPr/>
        </p:nvGrpSpPr>
        <p:grpSpPr>
          <a:xfrm>
            <a:off x="587459" y="1538322"/>
            <a:ext cx="10700170" cy="957121"/>
            <a:chOff x="587459" y="1538322"/>
            <a:chExt cx="10700170" cy="957121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BD71279-E5B3-C974-A9B9-5F469B4EB03A}"/>
                </a:ext>
              </a:extLst>
            </p:cNvPr>
            <p:cNvSpPr txBox="1">
              <a:spLocks/>
            </p:cNvSpPr>
            <p:nvPr/>
          </p:nvSpPr>
          <p:spPr>
            <a:xfrm>
              <a:off x="4096197" y="1538322"/>
              <a:ext cx="7191432" cy="957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Detection of fusion transcripts involved in peripheral</a:t>
              </a:r>
            </a:p>
            <a:p>
              <a:pPr>
                <a:lnSpc>
                  <a:spcPct val="150000"/>
                </a:lnSpc>
              </a:pPr>
              <a:r>
                <a:rPr lang="en-US" sz="2000" b="0" i="0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</a:rPr>
                <a:t>T-Cells Lymphomas</a:t>
              </a:r>
              <a:endParaRPr lang="fr-FR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endParaRPr>
            </a:p>
          </p:txBody>
        </p:sp>
        <p:pic>
          <p:nvPicPr>
            <p:cNvPr id="5" name="Graphique 4">
              <a:extLst>
                <a:ext uri="{FF2B5EF4-FFF2-40B4-BE49-F238E27FC236}">
                  <a16:creationId xmlns:a16="http://schemas.microsoft.com/office/drawing/2014/main" id="{AB81DEF3-5235-B630-3AB3-3A4E2DBFD30C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7459" y="1831517"/>
              <a:ext cx="3514648" cy="495457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310F0B0C-C5EE-1977-4F57-B9E0B3143636}"/>
                </a:ext>
              </a:extLst>
            </p:cNvPr>
            <p:cNvSpPr txBox="1"/>
            <p:nvPr/>
          </p:nvSpPr>
          <p:spPr>
            <a:xfrm>
              <a:off x="587459" y="1868769"/>
              <a:ext cx="3385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i="0" dirty="0" err="1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LymphoTranscript</a:t>
              </a:r>
              <a:r>
                <a:rPr lang="fr-FR" sz="2000" b="1" i="0" dirty="0">
                  <a:solidFill>
                    <a:srgbClr val="006D82"/>
                  </a:solidFill>
                  <a:effectLst/>
                  <a:latin typeface="Century Gothic" panose="020B0502020202020204" pitchFamily="34" charset="0"/>
                </a:rPr>
                <a:t> Test</a:t>
              </a:r>
              <a:endParaRPr lang="fr-FR" sz="2000" b="1" dirty="0">
                <a:solidFill>
                  <a:srgbClr val="006D82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2" name="Graphique 1">
            <a:extLst>
              <a:ext uri="{FF2B5EF4-FFF2-40B4-BE49-F238E27FC236}">
                <a16:creationId xmlns:a16="http://schemas.microsoft.com/office/drawing/2014/main" id="{32529AAD-A78B-665E-9DCF-E908936E13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3341" y="3230270"/>
            <a:ext cx="952165" cy="358342"/>
          </a:xfrm>
          <a:prstGeom prst="rect">
            <a:avLst/>
          </a:prstGeom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30860018-D14F-FE15-C455-4DF6D80ECF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8424" y="4312390"/>
            <a:ext cx="952165" cy="3583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A6D1C6C-E0BD-CE4D-4C91-AE037E1125F1}"/>
              </a:ext>
            </a:extLst>
          </p:cNvPr>
          <p:cNvSpPr txBox="1">
            <a:spLocks/>
          </p:cNvSpPr>
          <p:nvPr/>
        </p:nvSpPr>
        <p:spPr>
          <a:xfrm>
            <a:off x="1725507" y="3093155"/>
            <a:ext cx="956212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Detection of 50 fusion transcripts identified in peripheral T-Cells Lymphomas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99EB59A-FD15-A21D-2100-C107301FC63A}"/>
              </a:ext>
            </a:extLst>
          </p:cNvPr>
          <p:cNvSpPr txBox="1">
            <a:spLocks/>
          </p:cNvSpPr>
          <p:nvPr/>
        </p:nvSpPr>
        <p:spPr>
          <a:xfrm>
            <a:off x="1740424" y="4175275"/>
            <a:ext cx="9562122" cy="49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Links to scientific publications referring to the identified fusion transcripts</a:t>
            </a:r>
            <a:endParaRPr lang="fr-FR" sz="20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826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Grand écran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Mylène Pottin</dc:creator>
  <cp:lastModifiedBy>Mylène Pottin</cp:lastModifiedBy>
  <cp:revision>61</cp:revision>
  <dcterms:created xsi:type="dcterms:W3CDTF">2023-11-28T12:49:57Z</dcterms:created>
  <dcterms:modified xsi:type="dcterms:W3CDTF">2024-09-26T10:02:13Z</dcterms:modified>
</cp:coreProperties>
</file>